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EEE9365-A642-4077-BDB8-BC0C019FA290}">
  <a:tblStyle styleId="{BEEE9365-A642-4077-BDB8-BC0C019FA29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5PkCo-sfx3uD26ftdbYfYCKYcTqFx7MPmCS9jVvB4lo/copy" TargetMode="External"/><Relationship Id="rId11" Type="http://schemas.openxmlformats.org/officeDocument/2006/relationships/image" Target="../media/image1.png"/><Relationship Id="rId10" Type="http://schemas.openxmlformats.org/officeDocument/2006/relationships/hyperlink" Target="https://docs.google.com/presentation/d/15PkCo-sfx3uD26ftdbYfYCKYcTqFx7MPmCS9jVvB4lo/copy" TargetMode="External"/><Relationship Id="rId9" Type="http://schemas.openxmlformats.org/officeDocument/2006/relationships/hyperlink" Target="https://docs.google.com/presentation/d/16gAdnkR0BNgT7xmbQ1r9Irc4e8xCPdb8QwVbEfWlsCU/copy" TargetMode="External"/><Relationship Id="rId5" Type="http://schemas.openxmlformats.org/officeDocument/2006/relationships/hyperlink" Target="https://docs.google.com/presentation/d/1SPFp8MzKCjF4F8yt1AUVQ25pRDyyU17G7Iq3Cs905LM/copy" TargetMode="External"/><Relationship Id="rId6" Type="http://schemas.openxmlformats.org/officeDocument/2006/relationships/hyperlink" Target="https://docs.google.com/presentation/d/1pwbwTgZdAUv3Hkxf0JvnovGtyjBCKdhRcmMJ7XRzcac/copy" TargetMode="External"/><Relationship Id="rId7" Type="http://schemas.openxmlformats.org/officeDocument/2006/relationships/hyperlink" Target="https://docs.google.com/presentation/d/1csL1jNPPfRoMuegbrP1Mf7m6lIUVFd8PJn_U0pdHhj0/copy" TargetMode="External"/><Relationship Id="rId8" Type="http://schemas.openxmlformats.org/officeDocument/2006/relationships/hyperlink" Target="https://docs.google.com/presentation/d/1hbmw24UJtcIr7FRNfplUBAGxDN4C19_dxkeVDYJoy84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SPFp8MzKCjF4F8yt1AUVQ25pRDyyU17G7Iq3Cs905LM/copy" TargetMode="External"/><Relationship Id="rId5" Type="http://schemas.openxmlformats.org/officeDocument/2006/relationships/hyperlink" Target="https://docs.google.com/presentation/d/1pwbwTgZdAUv3Hkxf0JvnovGtyjBCKdhRcmMJ7XRzcac/copy" TargetMode="External"/><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csL1jNPPfRoMuegbrP1Mf7m6lIUVFd8PJn_U0pdHhj0/copy"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{BEEE9365-A642-4077-BDB8-BC0C019FA290}</a:tableStyleId>
              </a:tblPr>
              <a:tblGrid>
                <a:gridCol w="1458775"/>
                <a:gridCol w="3684800"/>
                <a:gridCol w="3910450"/>
              </a:tblGrid>
              <a:tr h="33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3: The Boston Massacre</a:t>
                      </a:r>
                      <a:endParaRPr b="1">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How do competing perspectives of the Revolutionary Era illustrate its complexity?</a:t>
                      </a:r>
                      <a:endParaRPr sz="1200">
                        <a:solidFill>
                          <a:schemeClr val="dk1"/>
                        </a:solidFill>
                        <a:latin typeface="Inter"/>
                        <a:ea typeface="Inter"/>
                        <a:cs typeface="Inter"/>
                        <a:sym typeface="Inter"/>
                      </a:endParaRPr>
                    </a:p>
                  </a:txBody>
                  <a:tcPr marT="91425" marB="91425" marR="91425" marL="91425"/>
                </a:tc>
                <a:tc hMerge="1"/>
              </a:tr>
              <a:tr h="3252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7.25, 7.26, 7.29</a:t>
                      </a:r>
                      <a:endParaRPr sz="1200">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684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Boston Massacre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Boston Massacre Student Worksheet</a:t>
                      </a:r>
                      <a:br>
                        <a:rPr lang="en" sz="1200">
                          <a:latin typeface="Inter"/>
                          <a:ea typeface="Inter"/>
                          <a:cs typeface="Inter"/>
                          <a:sym typeface="Inter"/>
                        </a:rPr>
                      </a:b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8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a:t>
                      </a:r>
                      <a:r>
                        <a:rPr lang="en" sz="1200">
                          <a:solidFill>
                            <a:schemeClr val="dk1"/>
                          </a:solidFill>
                          <a:latin typeface="Inter"/>
                          <a:ea typeface="Inter"/>
                          <a:cs typeface="Inter"/>
                          <a:sym typeface="Inter"/>
                        </a:rPr>
                        <a:t>American Revolution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solidFill>
                            <a:schemeClr val="dk1"/>
                          </a:solidFill>
                          <a:latin typeface="Inter"/>
                          <a:ea typeface="Inter"/>
                          <a:cs typeface="Inter"/>
                          <a:sym typeface="Inter"/>
                        </a:rPr>
                        <a:t>Video Reflection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American Revolution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{BEEE9365-A642-4077-BDB8-BC0C019FA290}</a:tableStyleId>
              </a:tblPr>
              <a:tblGrid>
                <a:gridCol w="1458775"/>
                <a:gridCol w="3684800"/>
                <a:gridCol w="3910450"/>
              </a:tblGrid>
              <a:tr h="3131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3: The Boston Massacre</a:t>
                      </a:r>
                      <a:r>
                        <a:rPr b="1" lang="en">
                          <a:solidFill>
                            <a:schemeClr val="dk1"/>
                          </a:solidFill>
                          <a:latin typeface="Inter"/>
                          <a:ea typeface="Inter"/>
                          <a:cs typeface="Inter"/>
                          <a:sym typeface="Inter"/>
                        </a:rPr>
                        <a:t> - Continued</a:t>
                      </a:r>
                      <a:endParaRPr b="1">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931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Today’s lesson uses a key event of the American Revolution to illustrate how primary sources portray different perspectives of the past. Use the </a:t>
                      </a:r>
                      <a:r>
                        <a:rPr lang="en" sz="1200" u="sng">
                          <a:solidFill>
                            <a:schemeClr val="hlink"/>
                          </a:solidFill>
                          <a:latin typeface="Inter"/>
                          <a:ea typeface="Inter"/>
                          <a:cs typeface="Inter"/>
                          <a:sym typeface="Inter"/>
                          <a:hlinkClick r:id="rId4"/>
                        </a:rPr>
                        <a:t>Boston Massacre Presentation</a:t>
                      </a:r>
                      <a:r>
                        <a:rPr lang="en" sz="1200">
                          <a:solidFill>
                            <a:schemeClr val="dk1"/>
                          </a:solidFill>
                          <a:latin typeface="Inter"/>
                          <a:ea typeface="Inter"/>
                          <a:cs typeface="Inter"/>
                          <a:sym typeface="Inter"/>
                        </a:rPr>
                        <a:t> (slides 1-3) to introduce the supporting question and focus historical thinking skill for the lesson. Then direct students through an introduction to the process of analyzing images. Collectively, complete an example, using an image of the Boston Tea Party, found in the </a:t>
                      </a:r>
                      <a:r>
                        <a:rPr lang="en" sz="1200" u="sng">
                          <a:solidFill>
                            <a:schemeClr val="hlink"/>
                          </a:solidFill>
                          <a:latin typeface="Inter"/>
                          <a:ea typeface="Inter"/>
                          <a:cs typeface="Inter"/>
                          <a:sym typeface="Inter"/>
                          <a:hlinkClick r:id="rId5"/>
                        </a:rPr>
                        <a:t>Boston Massacre Student Worksheet</a:t>
                      </a:r>
                      <a:r>
                        <a:rPr lang="en" sz="1200">
                          <a:solidFill>
                            <a:schemeClr val="dk1"/>
                          </a:solidFill>
                          <a:latin typeface="Inter"/>
                          <a:ea typeface="Inter"/>
                          <a:cs typeface="Inter"/>
                          <a:sym typeface="Inter"/>
                        </a:rPr>
                        <a:t> (pages 1-2).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31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Display Boston Massacre Presentation, going over the supporting question and focus historical thinking skill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the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image analysis using worksheet pages 1-2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analysis of Boston Tea Party image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31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Continuing </a:t>
                      </a:r>
                      <a:r>
                        <a:rPr lang="en" sz="1200">
                          <a:solidFill>
                            <a:schemeClr val="dk1"/>
                          </a:solidFill>
                          <a:latin typeface="Inter"/>
                          <a:ea typeface="Inter"/>
                          <a:cs typeface="Inter"/>
                          <a:sym typeface="Inter"/>
                        </a:rPr>
                        <a:t>through</a:t>
                      </a:r>
                      <a:r>
                        <a:rPr lang="en" sz="1200">
                          <a:solidFill>
                            <a:schemeClr val="dk1"/>
                          </a:solidFill>
                          <a:latin typeface="Inter"/>
                          <a:ea typeface="Inter"/>
                          <a:cs typeface="Inter"/>
                          <a:sym typeface="Inter"/>
                        </a:rPr>
                        <a:t> the presentation with slides 4-11, guide students through two image analysis activities. 1) Spot the Differences (page 3) and 2) Four Depictions Comparison (page 4). Begin by providing the necessary context of the event. Then use the images in the slides and on the worksheet to guide the activities. </a:t>
                      </a:r>
                      <a:r>
                        <a:rPr lang="en" sz="1200">
                          <a:solidFill>
                            <a:schemeClr val="dk1"/>
                          </a:solidFill>
                          <a:latin typeface="Inter"/>
                          <a:ea typeface="Inter"/>
                          <a:cs typeface="Inter"/>
                          <a:sym typeface="Inter"/>
                        </a:rPr>
                        <a:t>Students will analyze each of the images and record their answers to the analysis question for each image.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or have a student read the short context summary of the Boston Massacre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“Spot the Differences”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analysis of four paintings depicting the event using probing questions and checks for understanding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context summary of the Boston Massacre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Circle the differences between Pelham’s and Revere’s depictions of the event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Observe and analyze the four paintings depicting the Boston Massacre.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analysis questions for each of the image.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and engage with others in the analysis of the paintings.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American Revolution: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{BEEE9365-A642-4077-BDB8-BC0C019FA290}</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3: The Boston Massacre - Continued</a:t>
                      </a:r>
                      <a:endParaRPr b="1">
                        <a:solidFill>
                          <a:schemeClr val="dk1"/>
                        </a:solidFill>
                        <a:latin typeface="Inter"/>
                        <a:ea typeface="Inter"/>
                        <a:cs typeface="Inter"/>
                        <a:sym typeface="Inter"/>
                      </a:endParaRPr>
                    </a:p>
                  </a:txBody>
                  <a:tcPr marT="91425" marB="91425" marR="91425" marL="91425"/>
                </a:tc>
                <a:tc hMerge="1"/>
              </a:tr>
              <a:tr h="678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connect the historical thinking skill of evaluating perspectives to this assignment, students will reflect on the broader implications of seeing the past through the lens of multiple images, thinking through how visual depictions of the past can shape our understanding of what happened.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018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Direct students to the </a:t>
                      </a:r>
                      <a:r>
                        <a:rPr lang="en" sz="1200">
                          <a:solidFill>
                            <a:schemeClr val="dk1"/>
                          </a:solidFill>
                          <a:latin typeface="Inter"/>
                          <a:ea typeface="Inter"/>
                          <a:cs typeface="Inter"/>
                          <a:sym typeface="Inter"/>
                        </a:rPr>
                        <a:t>bottom of the student worksheet where they will answer the reflection question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probing questions to facilitate student connections to the broader question of the role of visuals in our understanding of the past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Discuss the reflection question with peers and teacher, being sure to record answer in the bottom text box of the Boston Massacre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in which they reflect on their learnings from the day using the the “Breaking News” approach. Since these paintings were meant to convey history to a broader audience, and Paul Revere’s occurred at the time of the event, students will take a newspaper headline format to articulating what stood out to them during the lesson.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 and review “Breaking News” directions</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catchy newspaper headline and a one-sentence summary explaining one perspective of the Boston Massacre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American Revolution: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